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62" r:id="rId3"/>
    <p:sldId id="263" r:id="rId4"/>
    <p:sldId id="273" r:id="rId5"/>
    <p:sldId id="274" r:id="rId6"/>
    <p:sldId id="276" r:id="rId7"/>
    <p:sldId id="277" r:id="rId8"/>
    <p:sldId id="278" r:id="rId9"/>
    <p:sldId id="279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9" r:id="rId18"/>
    <p:sldId id="290" r:id="rId19"/>
    <p:sldId id="291" r:id="rId20"/>
    <p:sldId id="292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2" r:id="rId29"/>
    <p:sldId id="303" r:id="rId30"/>
    <p:sldId id="304" r:id="rId31"/>
    <p:sldId id="305" r:id="rId32"/>
    <p:sldId id="306" r:id="rId33"/>
    <p:sldId id="307" r:id="rId34"/>
    <p:sldId id="308" r:id="rId3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713">
          <p15:clr>
            <a:srgbClr val="A4A3A4"/>
          </p15:clr>
        </p15:guide>
        <p15:guide id="2" pos="12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FF"/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464" y="108"/>
      </p:cViewPr>
      <p:guideLst>
        <p:guide orient="horz" pos="3713"/>
        <p:guide pos="125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E2509-337D-4317-B80F-B2F5146396C9}" type="datetimeFigureOut">
              <a:rPr lang="pl-PL" smtClean="0"/>
              <a:t>21.09.2021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D2071-2968-4F5E-ACB2-3E0E14774DC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97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115F5-1D54-4ED1-AC85-81EB025D2425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659D-313D-4C03-8398-BE16F21478F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7F25B-A79F-4FBE-8699-152C6462D581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019F2-E6AB-44E8-BB6C-5393CB7A7AB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669E1-F8E1-46A0-9F60-DB8203C53CB4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5AD6D-6A70-4251-8E25-DC3610F3DC7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609DF2-A837-49B6-962C-55EC53A6DF53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9352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ytuł, zawartość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BF3705-22B4-405B-A293-27B32211CAD2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62635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 altLang="pl-PL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837B87-15A0-4803-8672-B6260DA34E79}" type="slidenum">
              <a:rPr lang="pl-PL" altLang="pl-PL"/>
              <a:pPr/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26795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DF426-3583-4498-A144-1B7BDE3FEB10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0632D-E699-428D-AE86-A366DBC20B8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93640-2DCB-48F0-ABC6-72059612C0CF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3D7E-ED8B-4283-BEDE-338F36F3297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5ADB-56F0-4388-80CA-24F6977A4EF2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78CC5-D0D9-4713-A586-DAFEDEA060A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32C1A-F40C-4943-AB1A-C96989454206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11885-F94C-49BC-9F93-8AF73776B3E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D4A8-C2D5-4120-8D91-988416B24CA5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7746C-1F8B-4A8A-8390-8AF70568456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3D170-1E3D-46CD-9A3B-31F14C4F49C4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2CE18-2ABF-44B7-9102-F584C0D75CF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E2E6E-2F6D-4522-8530-8BDE55C84706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CAE0-DAEF-4F68-85CC-B01336AFE3B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9D24-7084-4E22-BEA3-CFCF00C7E4E9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C0ECB-A421-4F95-86F6-24359C7F8F5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7A15AC-94B0-410D-8E9D-6E1111E1128C}" type="datetimeFigureOut">
              <a:rPr lang="pl-PL"/>
              <a:pPr>
                <a:defRPr/>
              </a:pPr>
              <a:t>21.09.2021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754DA8-214E-40AE-AD38-37F6A3D719A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merwolf.net/images" TargetMode="External"/><Relationship Id="rId7" Type="http://schemas.openxmlformats.org/officeDocument/2006/relationships/image" Target="../media/image14.jpeg"/><Relationship Id="rId2" Type="http://schemas.openxmlformats.org/officeDocument/2006/relationships/hyperlink" Target="http://www.gg.rhul.ac.uk/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://animals.timduru.org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pole tekstowe 5"/>
          <p:cNvSpPr txBox="1">
            <a:spLocks noChangeArrowheads="1"/>
          </p:cNvSpPr>
          <p:nvPr/>
        </p:nvSpPr>
        <p:spPr bwMode="auto">
          <a:xfrm>
            <a:off x="1047750" y="5454650"/>
            <a:ext cx="1249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rgbClr val="ADAFB2"/>
                </a:solidFill>
              </a:rPr>
              <a:t>Ministry of Finance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rgbClr val="ADAFB2"/>
                </a:solidFill>
              </a:rPr>
              <a:t>Customs Departament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rgbClr val="ADAFB2"/>
                </a:solidFill>
              </a:rPr>
              <a:t>ul. Świętokrzyska 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rgbClr val="ADAFB2"/>
                </a:solidFill>
              </a:rPr>
              <a:t>00-916 Warszawa</a:t>
            </a:r>
            <a:br>
              <a:rPr lang="pl-PL" altLang="pl-PL" sz="800">
                <a:solidFill>
                  <a:srgbClr val="ADAFB2"/>
                </a:solidFill>
              </a:rPr>
            </a:br>
            <a:r>
              <a:rPr lang="pl-PL" altLang="pl-PL" sz="800">
                <a:solidFill>
                  <a:srgbClr val="ADAFB2"/>
                </a:solidFill>
              </a:rPr>
              <a:t>Polska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800">
              <a:solidFill>
                <a:srgbClr val="ADAFB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rgbClr val="ADAFB2"/>
                </a:solidFill>
              </a:rPr>
              <a:t>tel.: +48 22 694 51 56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l-PL" altLang="pl-PL" sz="800">
                <a:solidFill>
                  <a:schemeClr val="accent1"/>
                </a:solidFill>
              </a:rPr>
              <a:t>www.mf.gov.pl</a:t>
            </a:r>
          </a:p>
        </p:txBody>
      </p:sp>
      <p:sp>
        <p:nvSpPr>
          <p:cNvPr id="4099" name="pole tekstowe 4"/>
          <p:cNvSpPr txBox="1">
            <a:spLocks noChangeArrowheads="1"/>
          </p:cNvSpPr>
          <p:nvPr/>
        </p:nvSpPr>
        <p:spPr bwMode="auto">
          <a:xfrm>
            <a:off x="2133600" y="277813"/>
            <a:ext cx="6935788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pl-PL" sz="2400" b="1" dirty="0" smtClean="0">
                <a:solidFill>
                  <a:srgbClr val="FF0000"/>
                </a:solidFill>
                <a:latin typeface="+mj-lt"/>
              </a:rPr>
              <a:t>Przykładowe zatrzymania okazów CITES dokonane przez Służbę Celną i Celno-Skarbową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2400" b="1" dirty="0" smtClean="0"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pl-PL" altLang="pl-PL" sz="1800" b="1" dirty="0" smtClean="0">
              <a:solidFill>
                <a:srgbClr val="FF0000"/>
              </a:solidFill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pl-PL" sz="1800" b="1" dirty="0" smtClean="0">
                <a:solidFill>
                  <a:srgbClr val="00B050"/>
                </a:solidFill>
              </a:rPr>
              <a:t>Ożarów Mazowiecki 22.09.2021 r</a:t>
            </a:r>
            <a:r>
              <a:rPr lang="pl-PL" sz="1800" b="1" i="1" dirty="0" smtClean="0">
                <a:solidFill>
                  <a:srgbClr val="00B050"/>
                </a:solidFill>
              </a:rPr>
              <a:t>.</a:t>
            </a:r>
            <a:endParaRPr lang="pl-PL" altLang="pl-PL" sz="1800" b="1" dirty="0" smtClean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6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795" y="1609983"/>
            <a:ext cx="54864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13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Ryś europejski – </a:t>
            </a:r>
            <a:r>
              <a:rPr lang="pl-PL" altLang="pl-PL" sz="2800" i="1" dirty="0" err="1" smtClean="0"/>
              <a:t>Lynx</a:t>
            </a:r>
            <a:r>
              <a:rPr lang="pl-PL" altLang="pl-PL" sz="2800" i="1" dirty="0" smtClean="0"/>
              <a:t> </a:t>
            </a:r>
            <a:r>
              <a:rPr lang="pl-PL" altLang="pl-PL" sz="2800" i="1" dirty="0" err="1" smtClean="0"/>
              <a:t>lynx</a:t>
            </a: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1200" dirty="0" smtClean="0"/>
              <a:t>zatrzymanie IC Biała Podlaska</a:t>
            </a:r>
            <a:endParaRPr lang="pl-PL" altLang="pl-PL" sz="1200" i="1" dirty="0" smtClean="0"/>
          </a:p>
        </p:txBody>
      </p:sp>
      <p:pic>
        <p:nvPicPr>
          <p:cNvPr id="30723" name="Picture 7" descr="ryś 00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196975"/>
            <a:ext cx="6913563" cy="5186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289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296025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4000" smtClean="0"/>
              <a:t>Zatrzymania</a:t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>                                  </a:t>
            </a:r>
            <a:r>
              <a:rPr lang="pl-PL" altLang="pl-PL" sz="2400" smtClean="0"/>
              <a:t>699 skór z rysia rudego</a:t>
            </a:r>
            <a:br>
              <a:rPr lang="pl-PL" altLang="pl-PL" sz="24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1200" smtClean="0"/>
              <a:t> IC w Białej Podlaskiej                                                                     IC w Gdyni</a:t>
            </a:r>
          </a:p>
        </p:txBody>
      </p:sp>
      <p:pic>
        <p:nvPicPr>
          <p:cNvPr id="31747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1557338"/>
            <a:ext cx="4292600" cy="4325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7" descr="rysio_min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7900" y="1989138"/>
            <a:ext cx="4090988" cy="302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804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18488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 Żółw stepowy – </a:t>
            </a:r>
            <a:r>
              <a:rPr lang="pl-PL" altLang="pl-PL" sz="2800" i="1" dirty="0" err="1" smtClean="0"/>
              <a:t>Testudo</a:t>
            </a:r>
            <a:r>
              <a:rPr lang="pl-PL" altLang="pl-PL" sz="2800" i="1" dirty="0" smtClean="0"/>
              <a:t> </a:t>
            </a:r>
            <a:r>
              <a:rPr lang="pl-PL" altLang="pl-PL" sz="2800" i="1" dirty="0" err="1" smtClean="0"/>
              <a:t>horsfieldii</a:t>
            </a: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4000" i="1" dirty="0" smtClean="0"/>
              <a:t/>
            </a:r>
            <a:br>
              <a:rPr lang="pl-PL" altLang="pl-PL" sz="4000" i="1" dirty="0" smtClean="0"/>
            </a:br>
            <a:r>
              <a:rPr lang="pl-PL" altLang="pl-PL" sz="1200" i="1" dirty="0" smtClean="0"/>
              <a:t>www.cheloniophilie.com, www.animalpicturesarchive.com</a:t>
            </a:r>
          </a:p>
        </p:txBody>
      </p:sp>
      <p:pic>
        <p:nvPicPr>
          <p:cNvPr id="32771" name="Picture 6" descr="Steev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349500"/>
            <a:ext cx="4016375" cy="3013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2" name="Picture 7" descr="1211180108-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2349500"/>
            <a:ext cx="3959225" cy="2970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89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440488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>zatrzymanie IC w Przemyślu</a:t>
            </a:r>
          </a:p>
        </p:txBody>
      </p:sp>
      <p:pic>
        <p:nvPicPr>
          <p:cNvPr id="33795" name="Picture 6" descr="DSC_055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125538"/>
            <a:ext cx="7632700" cy="5075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342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440488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 smtClean="0"/>
              <a:t>horsfieldii</a:t>
            </a:r>
            <a:r>
              <a:rPr lang="pl-PL" altLang="pl-PL" sz="2800" i="1" dirty="0" smtClean="0"/>
              <a:t/>
            </a:r>
            <a:br>
              <a:rPr lang="pl-PL" altLang="pl-PL" sz="2800" i="1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1600" dirty="0" smtClean="0"/>
              <a:t>zatrzymanie IC w Przemyślu</a:t>
            </a:r>
          </a:p>
        </p:txBody>
      </p:sp>
      <p:pic>
        <p:nvPicPr>
          <p:cNvPr id="34819" name="Picture 5" descr="DSC_056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125538"/>
            <a:ext cx="7632700" cy="5075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226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224588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>zatrzymanie IC w Przemyślu</a:t>
            </a:r>
          </a:p>
        </p:txBody>
      </p:sp>
      <p:pic>
        <p:nvPicPr>
          <p:cNvPr id="35843" name="Picture 6" descr="Obraz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349500"/>
            <a:ext cx="4038600" cy="2992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4" name="Picture 7" descr="DSC_053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2349500"/>
            <a:ext cx="4495800" cy="2990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3411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5613" cy="6513513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r>
              <a:rPr lang="pl-PL" altLang="pl-PL" sz="2800" dirty="0" smtClean="0"/>
              <a:t/>
            </a:r>
            <a:br>
              <a:rPr lang="pl-PL" altLang="pl-PL" sz="2800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1600" dirty="0" smtClean="0"/>
              <a:t>zatrzymanie IC w Przemyślu</a:t>
            </a:r>
          </a:p>
        </p:txBody>
      </p:sp>
      <p:pic>
        <p:nvPicPr>
          <p:cNvPr id="36867" name="Picture 6" descr="DSC_053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12875"/>
            <a:ext cx="4826000" cy="32083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8" name="Picture 7" descr="DSC_05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2901950"/>
            <a:ext cx="4856163" cy="3230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9697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18488" cy="6440488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>zatrzymanie IC w Przemyślu</a:t>
            </a:r>
          </a:p>
        </p:txBody>
      </p:sp>
      <p:pic>
        <p:nvPicPr>
          <p:cNvPr id="38915" name="Picture 7" descr="Obraz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981075"/>
            <a:ext cx="7272338" cy="5387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232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endParaRPr lang="pl-PL" altLang="pl-PL" sz="2800" dirty="0" smtClean="0"/>
          </a:p>
        </p:txBody>
      </p:sp>
      <p:pic>
        <p:nvPicPr>
          <p:cNvPr id="39939" name="Picture 5" descr="Obraz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196975"/>
            <a:ext cx="6880225" cy="5170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6002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r>
              <a:rPr lang="pl-PL" altLang="pl-PL" sz="2800" dirty="0" smtClean="0"/>
              <a:t/>
            </a:r>
            <a:br>
              <a:rPr lang="pl-PL" altLang="pl-PL" sz="2800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1600" dirty="0" smtClean="0"/>
              <a:t>zatrzymanie IC w Przemyślu</a:t>
            </a:r>
          </a:p>
        </p:txBody>
      </p:sp>
      <p:pic>
        <p:nvPicPr>
          <p:cNvPr id="40963" name="Picture 5" descr="Obraz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268413"/>
            <a:ext cx="6453187" cy="4840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580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Kawior – </a:t>
            </a:r>
            <a:r>
              <a:rPr lang="pl-PL" altLang="pl-PL" sz="2800" i="1" dirty="0" err="1" smtClean="0"/>
              <a:t>Acipenseriformes</a:t>
            </a:r>
            <a:r>
              <a:rPr lang="pl-PL" altLang="pl-PL" sz="2800" i="1" dirty="0" smtClean="0"/>
              <a:t> </a:t>
            </a:r>
            <a:r>
              <a:rPr lang="pl-PL" altLang="pl-PL" sz="2800" i="1" dirty="0" err="1" smtClean="0"/>
              <a:t>spp</a:t>
            </a:r>
            <a:r>
              <a:rPr lang="pl-PL" altLang="pl-PL" sz="2800" i="1" dirty="0" smtClean="0"/>
              <a:t>.</a:t>
            </a:r>
            <a:br>
              <a:rPr lang="pl-PL" altLang="pl-PL" sz="2800" i="1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/>
            </a:r>
            <a:br>
              <a:rPr lang="pl-PL" altLang="pl-PL" sz="1400" dirty="0" smtClean="0"/>
            </a:br>
            <a:r>
              <a:rPr lang="pl-PL" altLang="pl-PL" sz="1400" dirty="0" smtClean="0"/>
              <a:t>                                                                               </a:t>
            </a:r>
            <a:br>
              <a:rPr lang="pl-PL" altLang="pl-PL" sz="1400" dirty="0" smtClean="0"/>
            </a:br>
            <a:r>
              <a:rPr lang="pl-PL" altLang="pl-PL" sz="1400" dirty="0" smtClean="0"/>
              <a:t>                                                                                            zatrzymanie dokonane w IC Biała Podlaska</a:t>
            </a:r>
          </a:p>
        </p:txBody>
      </p:sp>
      <p:pic>
        <p:nvPicPr>
          <p:cNvPr id="11267" name="Picture 6" descr="DSC0146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412875"/>
            <a:ext cx="6453188" cy="4840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413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Żółw </a:t>
            </a:r>
            <a:r>
              <a:rPr lang="pl-PL" altLang="pl-PL" sz="2800" dirty="0"/>
              <a:t>stepowy – </a:t>
            </a:r>
            <a:r>
              <a:rPr lang="pl-PL" altLang="pl-PL" sz="2800" i="1" dirty="0" err="1"/>
              <a:t>Testudo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horsfieldii</a:t>
            </a:r>
            <a:endParaRPr lang="pl-PL" altLang="pl-PL" sz="2800" dirty="0" smtClean="0"/>
          </a:p>
        </p:txBody>
      </p:sp>
      <p:pic>
        <p:nvPicPr>
          <p:cNvPr id="41987" name="Picture 5" descr="luiijf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268413"/>
            <a:ext cx="8064500" cy="5314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241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dirty="0" smtClean="0"/>
              <a:t>Inne </a:t>
            </a:r>
            <a:r>
              <a:rPr lang="pl-PL" altLang="pl-PL" dirty="0"/>
              <a:t>ż</a:t>
            </a:r>
            <a:r>
              <a:rPr lang="pl-PL" altLang="pl-PL" dirty="0" smtClean="0"/>
              <a:t>ywe okazy</a:t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3200" i="1" dirty="0" err="1" smtClean="0"/>
              <a:t>Alligator</a:t>
            </a:r>
            <a:r>
              <a:rPr lang="pl-PL" altLang="pl-PL" sz="3200" i="1" dirty="0" smtClean="0"/>
              <a:t> </a:t>
            </a:r>
            <a:r>
              <a:rPr lang="pl-PL" altLang="pl-PL" sz="3200" i="1" dirty="0" err="1" smtClean="0"/>
              <a:t>nississipiensis</a:t>
            </a:r>
            <a:endParaRPr lang="pl-PL" altLang="pl-PL" sz="3200" dirty="0" smtClean="0"/>
          </a:p>
        </p:txBody>
      </p:sp>
      <p:pic>
        <p:nvPicPr>
          <p:cNvPr id="44035" name="Picture 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628775"/>
            <a:ext cx="4038600" cy="446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628775"/>
            <a:ext cx="4273550" cy="4464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695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4000" smtClean="0"/>
              <a:t>Żywe okazy</a:t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2800" i="1" smtClean="0"/>
              <a:t>Boa constroctor</a:t>
            </a:r>
            <a:r>
              <a:rPr lang="pl-PL" altLang="pl-PL" sz="4000" smtClean="0"/>
              <a:t>         </a:t>
            </a:r>
            <a:r>
              <a:rPr lang="pl-PL" altLang="pl-PL" sz="2800" i="1" smtClean="0"/>
              <a:t>Python reticulatus</a:t>
            </a:r>
          </a:p>
        </p:txBody>
      </p:sp>
      <p:pic>
        <p:nvPicPr>
          <p:cNvPr id="45059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820863"/>
            <a:ext cx="4038600" cy="4054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816100"/>
            <a:ext cx="4038600" cy="4062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438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6742112"/>
          </a:xfrm>
        </p:spPr>
        <p:txBody>
          <a:bodyPr/>
          <a:lstStyle/>
          <a:p>
            <a:pPr algn="l" eaLnBrk="1" hangingPunct="1">
              <a:defRPr/>
            </a:pPr>
            <a:r>
              <a:rPr lang="pl-PL" altLang="pl-PL" smtClean="0"/>
              <a:t>                 Żywe okazy</a:t>
            </a:r>
            <a:br>
              <a:rPr lang="pl-PL" altLang="pl-PL" smtClean="0"/>
            </a:br>
            <a:r>
              <a:rPr lang="pl-PL" altLang="pl-PL" sz="1800" smtClean="0"/>
              <a:t/>
            </a:r>
            <a:br>
              <a:rPr lang="pl-PL" altLang="pl-PL" sz="1800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z="2800" smtClean="0"/>
              <a:t>koczkodan oliwkowy</a:t>
            </a:r>
            <a:br>
              <a:rPr lang="pl-PL" altLang="pl-PL" sz="2800" smtClean="0"/>
            </a:br>
            <a:r>
              <a:rPr lang="pl-PL" altLang="pl-PL" sz="2800" i="1" smtClean="0"/>
              <a:t>Cercopithecus aethiops</a:t>
            </a:r>
            <a:r>
              <a:rPr lang="pl-PL" altLang="pl-PL" smtClean="0"/>
              <a:t> </a:t>
            </a:r>
          </a:p>
        </p:txBody>
      </p:sp>
      <p:pic>
        <p:nvPicPr>
          <p:cNvPr id="46083" name="Picture 6" descr="1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1438" y="1268413"/>
            <a:ext cx="3800475" cy="511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4" name="Picture 7" descr="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268413"/>
            <a:ext cx="4535488" cy="3940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9389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4000" smtClean="0"/>
              <a:t>Żywe okazy</a:t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1400" smtClean="0"/>
              <a:t>zatrzymanie IC w Przemyślu</a:t>
            </a:r>
          </a:p>
        </p:txBody>
      </p:sp>
      <p:pic>
        <p:nvPicPr>
          <p:cNvPr id="47107" name="Picture 5" descr="Obraz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125538"/>
            <a:ext cx="6881812" cy="5167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95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513513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mtClean="0"/>
              <a:t>Żywe okazy</a:t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mtClean="0"/>
              <a:t/>
            </a:r>
            <a:br>
              <a:rPr lang="pl-PL" altLang="pl-PL" smtClean="0"/>
            </a:br>
            <a:r>
              <a:rPr lang="pl-PL" altLang="pl-PL" sz="1600" smtClean="0"/>
              <a:t>zatrzymanie IC w Przemyślu</a:t>
            </a:r>
          </a:p>
        </p:txBody>
      </p:sp>
      <p:pic>
        <p:nvPicPr>
          <p:cNvPr id="48131" name="Picture 5" descr="Obraz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196975"/>
            <a:ext cx="7056437" cy="5195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440488"/>
          </a:xfrm>
        </p:spPr>
        <p:txBody>
          <a:bodyPr/>
          <a:lstStyle/>
          <a:p>
            <a:pPr algn="l" eaLnBrk="1" hangingPunct="1">
              <a:defRPr/>
            </a:pPr>
            <a:r>
              <a:rPr lang="pl-PL" altLang="pl-PL" sz="4000" smtClean="0"/>
              <a:t>                   Żywe okazy</a:t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4000" smtClean="0"/>
              <a:t/>
            </a:r>
            <a:br>
              <a:rPr lang="pl-PL" altLang="pl-PL" sz="4000" smtClean="0"/>
            </a:br>
            <a:r>
              <a:rPr lang="pl-PL" altLang="pl-PL" sz="3600" smtClean="0"/>
              <a:t>Pijawki lekarskie</a:t>
            </a:r>
            <a:br>
              <a:rPr lang="pl-PL" altLang="pl-PL" sz="3600" smtClean="0"/>
            </a:br>
            <a:r>
              <a:rPr lang="pl-PL" altLang="pl-PL" sz="3600" smtClean="0"/>
              <a:t>Hirudo medicinalis</a:t>
            </a:r>
          </a:p>
        </p:txBody>
      </p:sp>
      <p:pic>
        <p:nvPicPr>
          <p:cNvPr id="49155" name="Picture 6" descr="DSC_847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341438"/>
            <a:ext cx="5257800" cy="34972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9156" name="Picture 7" descr="DSC_847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2565400"/>
            <a:ext cx="5003800" cy="332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892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 Trofea myśliwskie z dalekiej Azji</a:t>
            </a:r>
            <a:br>
              <a:rPr lang="pl-PL" altLang="pl-PL" sz="28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i="1" dirty="0" err="1" smtClean="0"/>
              <a:t>Saiga</a:t>
            </a:r>
            <a:r>
              <a:rPr lang="pl-PL" altLang="pl-PL" sz="4000" i="1" dirty="0" smtClean="0"/>
              <a:t> </a:t>
            </a:r>
            <a:r>
              <a:rPr lang="pl-PL" altLang="pl-PL" sz="4000" i="1" dirty="0" err="1" smtClean="0"/>
              <a:t>tatarica</a:t>
            </a:r>
            <a:r>
              <a:rPr lang="pl-PL" altLang="pl-PL" sz="4000" i="1" dirty="0" smtClean="0"/>
              <a:t>         </a:t>
            </a:r>
            <a:r>
              <a:rPr lang="pl-PL" altLang="pl-PL" sz="4000" i="1" dirty="0" err="1" smtClean="0"/>
              <a:t>Ovis</a:t>
            </a:r>
            <a:r>
              <a:rPr lang="pl-PL" altLang="pl-PL" sz="4000" i="1" dirty="0" smtClean="0"/>
              <a:t> </a:t>
            </a:r>
            <a:r>
              <a:rPr lang="pl-PL" altLang="pl-PL" sz="4000" i="1" dirty="0" err="1" smtClean="0"/>
              <a:t>ammon</a:t>
            </a:r>
            <a:endParaRPr lang="pl-PL" altLang="pl-PL" sz="4000" i="1" dirty="0" smtClean="0"/>
          </a:p>
        </p:txBody>
      </p:sp>
      <p:pic>
        <p:nvPicPr>
          <p:cNvPr id="50179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11350"/>
            <a:ext cx="4038600" cy="3871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916113"/>
            <a:ext cx="4171950" cy="38766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51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60350"/>
            <a:ext cx="8229600" cy="659765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     Trofea myśliwskie ze Świata</a:t>
            </a: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2800" i="1" dirty="0" smtClean="0"/>
              <a:t>Puma </a:t>
            </a:r>
            <a:r>
              <a:rPr lang="pl-PL" altLang="pl-PL" sz="2800" i="1" dirty="0" err="1" smtClean="0"/>
              <a:t>concolor</a:t>
            </a:r>
            <a:endParaRPr lang="pl-PL" altLang="pl-PL" sz="2800" i="1" dirty="0" smtClean="0"/>
          </a:p>
        </p:txBody>
      </p:sp>
      <p:pic>
        <p:nvPicPr>
          <p:cNvPr id="52227" name="Picture 7" descr="p czaszka i skóra pumy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196975"/>
            <a:ext cx="6624637" cy="4968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422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30162" y="274638"/>
            <a:ext cx="6256638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 Trofea myśliwskie ze Świata</a:t>
            </a:r>
          </a:p>
        </p:txBody>
      </p:sp>
      <p:pic>
        <p:nvPicPr>
          <p:cNvPr id="53251" name="Picture 6" descr="czaszka pawiana zał 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2" name="Picture 7" descr="lew czaszka lw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227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513513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400" dirty="0" smtClean="0"/>
              <a:t/>
            </a:r>
            <a:br>
              <a:rPr lang="pl-PL" altLang="pl-PL" sz="2400" dirty="0" smtClean="0"/>
            </a:br>
            <a:r>
              <a:rPr lang="pl-PL" altLang="pl-PL" sz="2400" dirty="0"/>
              <a:t/>
            </a:r>
            <a:br>
              <a:rPr lang="pl-PL" altLang="pl-PL" sz="2400" dirty="0"/>
            </a:br>
            <a:r>
              <a:rPr lang="pl-PL" altLang="pl-PL" sz="2400" dirty="0" smtClean="0"/>
              <a:t>     Kawior </a:t>
            </a:r>
            <a:r>
              <a:rPr lang="pl-PL" altLang="pl-PL" sz="2400" dirty="0"/>
              <a:t>– </a:t>
            </a:r>
            <a:r>
              <a:rPr lang="pl-PL" altLang="pl-PL" sz="2400" i="1" dirty="0" err="1"/>
              <a:t>Acipenseriformes</a:t>
            </a:r>
            <a:r>
              <a:rPr lang="pl-PL" altLang="pl-PL" sz="2400" i="1" dirty="0"/>
              <a:t> </a:t>
            </a:r>
            <a:r>
              <a:rPr lang="pl-PL" altLang="pl-PL" sz="2400" i="1" dirty="0" err="1"/>
              <a:t>spp</a:t>
            </a:r>
            <a:r>
              <a:rPr lang="pl-PL" altLang="pl-PL" sz="2400" i="1" dirty="0"/>
              <a:t>.</a:t>
            </a:r>
            <a:br>
              <a:rPr lang="pl-PL" altLang="pl-PL" sz="2400" i="1" dirty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/>
            </a:r>
            <a:br>
              <a:rPr lang="pl-PL" altLang="pl-PL" sz="1400" dirty="0" smtClean="0"/>
            </a:br>
            <a:r>
              <a:rPr lang="pl-PL" altLang="pl-PL" sz="1400" dirty="0" smtClean="0"/>
              <a:t>                                                                                </a:t>
            </a:r>
            <a:br>
              <a:rPr lang="pl-PL" altLang="pl-PL" sz="1400" dirty="0" smtClean="0"/>
            </a:br>
            <a:r>
              <a:rPr lang="pl-PL" altLang="pl-PL" sz="1400" dirty="0" smtClean="0"/>
              <a:t>                                                                                           zatrzymanie dokonane w IC Biała Podlaska</a:t>
            </a:r>
          </a:p>
        </p:txBody>
      </p:sp>
      <p:pic>
        <p:nvPicPr>
          <p:cNvPr id="12291" name="Picture 6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341438"/>
            <a:ext cx="6461125" cy="4832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5512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306594" y="274638"/>
            <a:ext cx="6380205" cy="11430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dirty="0" smtClean="0"/>
              <a:t>Trofea myśliwskie ze Świata </a:t>
            </a:r>
          </a:p>
        </p:txBody>
      </p:sp>
      <p:pic>
        <p:nvPicPr>
          <p:cNvPr id="54275" name="Picture 6" descr="słoń afrykański  skóra z nóg - CITES zał A i B (I i II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412875"/>
            <a:ext cx="4968875" cy="3727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6" name="Picture 7" descr="z Burcheli i Hartman - tył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175" y="2852738"/>
            <a:ext cx="4932363" cy="3698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1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dirty="0" smtClean="0"/>
              <a:t>    Pamiątki turystyczne</a:t>
            </a:r>
          </a:p>
        </p:txBody>
      </p:sp>
      <p:pic>
        <p:nvPicPr>
          <p:cNvPr id="55299" name="Picture 6" descr="torebka ze skóry krokodyl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5300" name="Picture 7" descr="klapek ze skóry pytona zał 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3352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dirty="0" smtClean="0"/>
              <a:t>      Pamiątki turystyczne</a:t>
            </a:r>
          </a:p>
        </p:txBody>
      </p:sp>
      <p:pic>
        <p:nvPicPr>
          <p:cNvPr id="56323" name="Picture 6" descr="but z kobry zał 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6324" name="Picture 7" descr="zdobiona kość słoniow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33625"/>
            <a:ext cx="4038600" cy="3028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5754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dirty="0" smtClean="0"/>
              <a:t>        Pamiątki turystyczne</a:t>
            </a:r>
          </a:p>
        </p:txBody>
      </p:sp>
      <p:pic>
        <p:nvPicPr>
          <p:cNvPr id="57347" name="Picture 6" descr="koralowiec zał 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412875"/>
            <a:ext cx="5041900" cy="3781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7348" name="Picture 7" descr="Obraz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3141663"/>
            <a:ext cx="4608512" cy="3205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726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dirty="0" smtClean="0"/>
              <a:t>       Pamiątki turystyczne</a:t>
            </a:r>
          </a:p>
        </p:txBody>
      </p:sp>
      <p:sp>
        <p:nvSpPr>
          <p:cNvPr id="58371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pl-PL" altLang="pl-PL" sz="2800" smtClean="0"/>
          </a:p>
        </p:txBody>
      </p:sp>
      <p:pic>
        <p:nvPicPr>
          <p:cNvPr id="58372" name="Picture 6" descr="Obraz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40338" y="1600200"/>
            <a:ext cx="2852737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837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4354513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46738" y="3924300"/>
            <a:ext cx="2039937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61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400" dirty="0" smtClean="0"/>
              <a:t>zatrzymanie IC w Białej Podlaskiej</a:t>
            </a:r>
          </a:p>
        </p:txBody>
      </p:sp>
      <p:pic>
        <p:nvPicPr>
          <p:cNvPr id="22531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628775"/>
            <a:ext cx="3843337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628775"/>
            <a:ext cx="3713162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2471351" y="644098"/>
            <a:ext cx="5882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Niedźwiedź brunatny - </a:t>
            </a:r>
            <a:r>
              <a:rPr lang="pl-PL" sz="2400" i="1" dirty="0" smtClean="0"/>
              <a:t>Ursus </a:t>
            </a:r>
            <a:r>
              <a:rPr lang="pl-PL" sz="2400" i="1" dirty="0" err="1" smtClean="0"/>
              <a:t>arctos</a:t>
            </a:r>
            <a:endParaRPr lang="pl-PL" sz="2400" i="1" dirty="0"/>
          </a:p>
        </p:txBody>
      </p:sp>
    </p:spTree>
    <p:extLst>
      <p:ext uri="{BB962C8B-B14F-4D97-AF65-F5344CB8AC3E}">
        <p14:creationId xmlns:p14="http://schemas.microsoft.com/office/powerpoint/2010/main" val="320081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algn="l" eaLnBrk="1" hangingPunct="1">
              <a:defRPr/>
            </a:pPr>
            <a:r>
              <a:rPr lang="pl-PL" altLang="pl-PL" sz="4000" dirty="0" smtClean="0"/>
              <a:t>                   </a:t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200" dirty="0" smtClean="0"/>
              <a:t>zatrzymanie IC w Białej Podlaskiej</a:t>
            </a:r>
          </a:p>
        </p:txBody>
      </p:sp>
      <p:pic>
        <p:nvPicPr>
          <p:cNvPr id="23555" name="Picture 5" descr="wilk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196975"/>
            <a:ext cx="6913562" cy="5180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290119" y="413266"/>
            <a:ext cx="5882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Niedźwiedź brunatny - </a:t>
            </a:r>
            <a:r>
              <a:rPr lang="pl-PL" sz="2400" i="1" dirty="0" smtClean="0"/>
              <a:t>Ursus </a:t>
            </a:r>
            <a:r>
              <a:rPr lang="pl-PL" sz="2400" i="1" dirty="0" err="1" smtClean="0"/>
              <a:t>arctos</a:t>
            </a:r>
            <a:endParaRPr lang="pl-PL" sz="2400" i="1" dirty="0"/>
          </a:p>
        </p:txBody>
      </p:sp>
    </p:spTree>
    <p:extLst>
      <p:ext uri="{BB962C8B-B14F-4D97-AF65-F5344CB8AC3E}">
        <p14:creationId xmlns:p14="http://schemas.microsoft.com/office/powerpoint/2010/main" val="3483739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5721350"/>
          </a:xfrm>
        </p:spPr>
        <p:txBody>
          <a:bodyPr/>
          <a:lstStyle/>
          <a:p>
            <a:pPr algn="l" eaLnBrk="1" hangingPunct="1">
              <a:defRPr/>
            </a:pPr>
            <a:r>
              <a:rPr lang="pl-PL" altLang="pl-PL" dirty="0" smtClean="0"/>
              <a:t>              </a:t>
            </a:r>
            <a:r>
              <a:rPr lang="pl-PL" altLang="pl-PL" sz="2400" dirty="0" smtClean="0"/>
              <a:t>Produkty TCM z niedźwiedzia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3200" dirty="0" smtClean="0"/>
              <a:t>2500 szt.</a:t>
            </a:r>
            <a:br>
              <a:rPr lang="pl-PL" altLang="pl-PL" sz="3200" dirty="0" smtClean="0"/>
            </a:br>
            <a:r>
              <a:rPr lang="pl-PL" altLang="pl-PL" sz="3200" dirty="0" smtClean="0"/>
              <a:t>opakowań balsamu </a:t>
            </a:r>
          </a:p>
        </p:txBody>
      </p:sp>
      <p:pic>
        <p:nvPicPr>
          <p:cNvPr id="25603" name="Picture 6" descr="240_216_b1_html_1e080e6c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268413"/>
            <a:ext cx="3311525" cy="29797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4" name="Picture 11" descr="balsam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268413"/>
            <a:ext cx="3473450" cy="2601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5" name="Picture 12" descr="balsam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4076700"/>
            <a:ext cx="3473450" cy="2601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517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28600"/>
            <a:ext cx="8229600" cy="6440488"/>
          </a:xfrm>
        </p:spPr>
        <p:txBody>
          <a:bodyPr/>
          <a:lstStyle/>
          <a:p>
            <a:pPr eaLnBrk="1" hangingPunct="1">
              <a:defRPr/>
            </a:pPr>
            <a:r>
              <a:rPr lang="pl-PL" altLang="pl-PL" sz="2800" i="1" dirty="0" err="1" smtClean="0"/>
              <a:t>Canis</a:t>
            </a:r>
            <a:r>
              <a:rPr lang="pl-PL" altLang="pl-PL" sz="2800" i="1" dirty="0" smtClean="0"/>
              <a:t> </a:t>
            </a:r>
            <a:r>
              <a:rPr lang="pl-PL" altLang="pl-PL" sz="2800" i="1" dirty="0" err="1" smtClean="0"/>
              <a:t>lupus</a:t>
            </a:r>
            <a:r>
              <a:rPr lang="pl-PL" altLang="pl-PL" sz="2800" dirty="0" smtClean="0"/>
              <a:t> – wilk</a:t>
            </a: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4000" dirty="0" smtClean="0"/>
              <a:t/>
            </a:r>
            <a:br>
              <a:rPr lang="pl-PL" altLang="pl-PL" sz="4000" dirty="0" smtClean="0"/>
            </a:br>
            <a:r>
              <a:rPr lang="pl-PL" altLang="pl-PL" sz="1200" dirty="0" smtClean="0">
                <a:hlinkClick r:id="rId2"/>
              </a:rPr>
              <a:t>www.gg.rhul.ac.uk</a:t>
            </a:r>
            <a:r>
              <a:rPr lang="pl-PL" altLang="pl-PL" sz="1200" dirty="0" smtClean="0"/>
              <a:t>, </a:t>
            </a:r>
            <a:r>
              <a:rPr lang="pl-PL" altLang="pl-PL" sz="1200" dirty="0" smtClean="0">
                <a:hlinkClick r:id="rId3"/>
              </a:rPr>
              <a:t>http://merwolf.net/images</a:t>
            </a:r>
            <a:r>
              <a:rPr lang="pl-PL" altLang="pl-PL" sz="1200" dirty="0" smtClean="0"/>
              <a:t>, </a:t>
            </a:r>
            <a:r>
              <a:rPr lang="pl-PL" altLang="pl-PL" sz="1200" dirty="0" smtClean="0">
                <a:hlinkClick r:id="rId4"/>
              </a:rPr>
              <a:t>http://animals.timduru.org</a:t>
            </a:r>
            <a:r>
              <a:rPr lang="pl-PL" altLang="pl-PL" sz="1200" dirty="0" smtClean="0"/>
              <a:t>, www.wolf.org</a:t>
            </a:r>
            <a:r>
              <a:rPr lang="pl-PL" altLang="pl-PL" sz="4000" dirty="0" smtClean="0"/>
              <a:t> </a:t>
            </a:r>
          </a:p>
        </p:txBody>
      </p:sp>
      <p:pic>
        <p:nvPicPr>
          <p:cNvPr id="26627" name="Picture 8" descr="wol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8838" y="1600200"/>
            <a:ext cx="3235325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9" descr="Black%20Wol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1628775"/>
            <a:ext cx="3111500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9" name="Picture 10" descr="White-GrayWolf-06-OnSnow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3924300"/>
            <a:ext cx="3240087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0" name="Picture 11" descr="12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3924300"/>
            <a:ext cx="3024187" cy="2171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1379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altLang="pl-PL" sz="2800" i="1" dirty="0" err="1"/>
              <a:t>Canis</a:t>
            </a:r>
            <a:r>
              <a:rPr lang="pl-PL" altLang="pl-PL" sz="2800" i="1" dirty="0"/>
              <a:t> </a:t>
            </a:r>
            <a:r>
              <a:rPr lang="pl-PL" altLang="pl-PL" sz="2800" i="1" dirty="0" err="1"/>
              <a:t>lupus</a:t>
            </a:r>
            <a:r>
              <a:rPr lang="pl-PL" altLang="pl-PL" sz="2800" dirty="0"/>
              <a:t> – wilk</a:t>
            </a:r>
            <a:endParaRPr lang="pl-PL" altLang="pl-PL" sz="2800" dirty="0" smtClean="0"/>
          </a:p>
        </p:txBody>
      </p:sp>
      <p:pic>
        <p:nvPicPr>
          <p:cNvPr id="2765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1484313"/>
            <a:ext cx="5189537" cy="5049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6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440488"/>
          </a:xfrm>
        </p:spPr>
        <p:txBody>
          <a:bodyPr/>
          <a:lstStyle/>
          <a:p>
            <a:pPr algn="l" eaLnBrk="1" hangingPunct="1">
              <a:defRPr/>
            </a:pPr>
            <a:r>
              <a:rPr lang="pl-PL" altLang="pl-PL" dirty="0" smtClean="0"/>
              <a:t>                   </a:t>
            </a:r>
            <a:r>
              <a:rPr lang="pl-PL" altLang="pl-PL" sz="3200" i="1" dirty="0" err="1" smtClean="0"/>
              <a:t>Canis</a:t>
            </a:r>
            <a:r>
              <a:rPr lang="pl-PL" altLang="pl-PL" sz="3200" i="1" dirty="0" smtClean="0"/>
              <a:t> </a:t>
            </a:r>
            <a:r>
              <a:rPr lang="pl-PL" altLang="pl-PL" sz="3200" i="1" dirty="0" err="1"/>
              <a:t>lupus</a:t>
            </a:r>
            <a:r>
              <a:rPr lang="pl-PL" altLang="pl-PL" sz="3200" dirty="0"/>
              <a:t> – wilk</a:t>
            </a: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dirty="0" smtClean="0"/>
              <a:t/>
            </a:r>
            <a:br>
              <a:rPr lang="pl-PL" altLang="pl-PL" dirty="0" smtClean="0"/>
            </a:br>
            <a:r>
              <a:rPr lang="pl-PL" altLang="pl-PL" sz="1400" dirty="0" smtClean="0"/>
              <a:t>zatrzymanie IC w Białej Podlaskiej</a:t>
            </a:r>
          </a:p>
        </p:txBody>
      </p:sp>
      <p:pic>
        <p:nvPicPr>
          <p:cNvPr id="28675" name="Picture 7" descr="wilk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412875"/>
            <a:ext cx="4038600" cy="302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6" name="Picture 8" descr="wilk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3500438"/>
            <a:ext cx="4038600" cy="3025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7180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F_1">
      <a:dk1>
        <a:srgbClr val="000000"/>
      </a:dk1>
      <a:lt1>
        <a:srgbClr val="FFFFFF"/>
      </a:lt1>
      <a:dk2>
        <a:srgbClr val="919195"/>
      </a:dk2>
      <a:lt2>
        <a:srgbClr val="C9CACC"/>
      </a:lt2>
      <a:accent1>
        <a:srgbClr val="E31837"/>
      </a:accent1>
      <a:accent2>
        <a:srgbClr val="C9CACC"/>
      </a:accent2>
      <a:accent3>
        <a:srgbClr val="919195"/>
      </a:accent3>
      <a:accent4>
        <a:srgbClr val="ADAFB2"/>
      </a:accent4>
      <a:accent5>
        <a:srgbClr val="B5121B"/>
      </a:accent5>
      <a:accent6>
        <a:srgbClr val="EC7769"/>
      </a:accent6>
      <a:hlink>
        <a:srgbClr val="F7C6B9"/>
      </a:hlink>
      <a:folHlink>
        <a:srgbClr val="919195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</TotalTime>
  <Words>169</Words>
  <Application>Microsoft Office PowerPoint</Application>
  <PresentationFormat>Pokaz na ekranie (4:3)</PresentationFormat>
  <Paragraphs>59</Paragraphs>
  <Slides>34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34</vt:i4>
      </vt:variant>
    </vt:vector>
  </HeadingPairs>
  <TitlesOfParts>
    <vt:vector size="37" baseType="lpstr">
      <vt:lpstr>Arial</vt:lpstr>
      <vt:lpstr>Calibri</vt:lpstr>
      <vt:lpstr>Motyw pakietu Office</vt:lpstr>
      <vt:lpstr>Prezentacja programu PowerPoint</vt:lpstr>
      <vt:lpstr>    Kawior – Acipenseriformes spp.                                                                                                                                                                                      zatrzymanie dokonane w IC Biała Podlaska</vt:lpstr>
      <vt:lpstr>       Kawior – Acipenseriformes spp.                                                                                                                                                                                       zatrzymanie dokonane w IC Biała Podlaska</vt:lpstr>
      <vt:lpstr>         zatrzymanie IC w Białej Podlaskiej</vt:lpstr>
      <vt:lpstr>                             zatrzymanie IC w Białej Podlaskiej</vt:lpstr>
      <vt:lpstr>              Produkty TCM z niedźwiedzia      2500 szt. opakowań balsamu </vt:lpstr>
      <vt:lpstr>Canis lupus – wilk         www.gg.rhul.ac.uk, http://merwolf.net/images, http://animals.timduru.org, www.wolf.org </vt:lpstr>
      <vt:lpstr>Canis lupus – wilk</vt:lpstr>
      <vt:lpstr>                   Canis lupus – wilk        zatrzymanie IC w Białej Podlaskiej</vt:lpstr>
      <vt:lpstr>    Ryś europejski – Lynx lynx          zatrzymanie IC Biała Podlaska</vt:lpstr>
      <vt:lpstr>Zatrzymania                                         699 skór z rysia rudego   IC w Białej Podlaskiej                                                                     IC w Gdyni</vt:lpstr>
      <vt:lpstr>         Żółw stepowy – Testudo horsfieldii         www.cheloniophilie.com, www.animalpicturesarchive.com</vt:lpstr>
      <vt:lpstr>       Żółw stepowy – Testudo horsfieldii          zatrzymanie IC w Przemyślu</vt:lpstr>
      <vt:lpstr>         Żółw stepowy – Testudo horsfieldii         zatrzymanie IC w Przemyślu</vt:lpstr>
      <vt:lpstr>         Żółw stepowy – Testudo horsfieldii         zatrzymanie IC w Przemyślu</vt:lpstr>
      <vt:lpstr>        Żółw stepowy – Testudo horsfieldii         zatrzymanie IC w Przemyślu</vt:lpstr>
      <vt:lpstr>        Żółw stepowy – Testudo horsfieldii          zatrzymanie IC w Przemyślu</vt:lpstr>
      <vt:lpstr>         Żółw stepowy – Testudo horsfieldii</vt:lpstr>
      <vt:lpstr>     Żółw stepowy – Testudo horsfieldii         zatrzymanie IC w Przemyślu</vt:lpstr>
      <vt:lpstr>       Żółw stepowy – Testudo horsfieldii</vt:lpstr>
      <vt:lpstr>Inne żywe okazy         Alligator nississipiensis</vt:lpstr>
      <vt:lpstr>Żywe okazy         Boa constroctor         Python reticulatus</vt:lpstr>
      <vt:lpstr>                 Żywe okazy        koczkodan oliwkowy Cercopithecus aethiops </vt:lpstr>
      <vt:lpstr>Żywe okazy          zatrzymanie IC w Przemyślu</vt:lpstr>
      <vt:lpstr>Żywe okazy         zatrzymanie IC w Przemyślu</vt:lpstr>
      <vt:lpstr>                   Żywe okazy        Pijawki lekarskie Hirudo medicinalis</vt:lpstr>
      <vt:lpstr>       Trofea myśliwskie z dalekiej Azji         Saiga tatarica         Ovis ammon</vt:lpstr>
      <vt:lpstr>      Trofea myśliwskie ze Świata          Puma concolor</vt:lpstr>
      <vt:lpstr> Trofea myśliwskie ze Świata</vt:lpstr>
      <vt:lpstr>Trofea myśliwskie ze Świata </vt:lpstr>
      <vt:lpstr>    Pamiątki turystyczne</vt:lpstr>
      <vt:lpstr>      Pamiątki turystyczne</vt:lpstr>
      <vt:lpstr>        Pamiątki turystyczne</vt:lpstr>
      <vt:lpstr>       Pamiątki turystyczne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aiso</dc:creator>
  <cp:lastModifiedBy>Tusiński Rafał</cp:lastModifiedBy>
  <cp:revision>186</cp:revision>
  <dcterms:created xsi:type="dcterms:W3CDTF">2010-12-22T13:06:19Z</dcterms:created>
  <dcterms:modified xsi:type="dcterms:W3CDTF">2021-09-21T12:12:39Z</dcterms:modified>
</cp:coreProperties>
</file>